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507" r:id="rId3"/>
    <p:sldId id="282" r:id="rId4"/>
    <p:sldId id="283" r:id="rId5"/>
    <p:sldId id="284" r:id="rId6"/>
    <p:sldId id="285" r:id="rId7"/>
    <p:sldId id="483" r:id="rId8"/>
    <p:sldId id="485" r:id="rId9"/>
    <p:sldId id="484" r:id="rId10"/>
    <p:sldId id="486" r:id="rId11"/>
    <p:sldId id="490" r:id="rId12"/>
    <p:sldId id="487" r:id="rId13"/>
    <p:sldId id="488" r:id="rId14"/>
    <p:sldId id="508" r:id="rId15"/>
    <p:sldId id="489" r:id="rId16"/>
    <p:sldId id="491" r:id="rId17"/>
    <p:sldId id="271" r:id="rId18"/>
    <p:sldId id="509" r:id="rId19"/>
    <p:sldId id="492" r:id="rId20"/>
    <p:sldId id="493" r:id="rId21"/>
    <p:sldId id="494" r:id="rId22"/>
    <p:sldId id="496" r:id="rId23"/>
    <p:sldId id="495" r:id="rId24"/>
    <p:sldId id="497" r:id="rId25"/>
    <p:sldId id="498" r:id="rId26"/>
    <p:sldId id="499" r:id="rId27"/>
    <p:sldId id="500" r:id="rId28"/>
    <p:sldId id="501" r:id="rId29"/>
    <p:sldId id="502" r:id="rId30"/>
    <p:sldId id="503" r:id="rId31"/>
    <p:sldId id="504" r:id="rId32"/>
    <p:sldId id="505" r:id="rId33"/>
    <p:sldId id="506" r:id="rId34"/>
    <p:sldId id="272" r:id="rId35"/>
    <p:sldId id="268" r:id="rId36"/>
    <p:sldId id="275" r:id="rId37"/>
    <p:sldId id="273" r:id="rId38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 [8] [3] [2] [2] [5] [2] [11] [2] [5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7" autoAdjust="0"/>
    <p:restoredTop sz="92441" autoAdjust="0"/>
  </p:normalViewPr>
  <p:slideViewPr>
    <p:cSldViewPr>
      <p:cViewPr varScale="1">
        <p:scale>
          <a:sx n="101" d="100"/>
          <a:sy n="101" d="100"/>
        </p:scale>
        <p:origin x="1424" y="264"/>
      </p:cViewPr>
      <p:guideLst>
        <p:guide orient="horz" pos="2160"/>
        <p:guide pos="2880"/>
      </p:guideLst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66" d="100"/>
        <a:sy n="66" d="100"/>
      </p:scale>
      <p:origin x="0" y="2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6144D4-DB38-A94A-B4D3-111C6070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8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223F8D-2618-1D4F-991D-3D85D6F73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3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Pinn</a:t>
            </a:r>
            <a:r>
              <a:rPr lang="en-US" dirty="0"/>
              <a:t>, Ingram, “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Ingram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Pinn’s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illustration of the week: Trading tariffs,”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Financial Times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June 22, 2018.</a:t>
            </a: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www.ft.com</a:t>
            </a:r>
            <a:r>
              <a:rPr lang="en-US" dirty="0"/>
              <a:t>/content/c56ebb64-7579-11e8-b326-75a27d27ea5f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45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45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Palumbo, Daniele and Ana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Nicolaci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da Costa, “Trade war: US-China trade battle in charts,”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BBC News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May 10, 2019.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37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Palumbo, Daniele and Ana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Nicolaci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da Costa, “Trade war: US-China trade battle in charts,”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BBC News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May 10, 2019.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69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Presentations / NEED / Graphs202007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07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Palumbo, Daniele and Ana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Nicolaci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da Costa, “Trade war: US-China trade battle in charts,”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BBC News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May 10, 2019.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12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Williams, Brock R.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Keigh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E. Hammond, “Escalating U.S. Tariffs: Timeline,”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Insight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Congressional Research Service, updated January 29, 2020</a:t>
            </a:r>
            <a:r>
              <a:rPr lang="en-US" dirty="0">
                <a:effectLst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8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29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Palumbo, Daniele and Ana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Nicolaci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da Costa, “Trade war: US-China trade battle in charts,”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BBC News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May 10, 2019.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1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Swanson &amp; Vogel, “</a:t>
            </a:r>
            <a:r>
              <a:rPr lang="en-US" b="1" dirty="0"/>
              <a:t>Faced With Crippling Sanctions, ZTE Loaded Up on Lobbyists,” </a:t>
            </a:r>
            <a:r>
              <a:rPr lang="en-US" b="1" i="1" dirty="0"/>
              <a:t>New </a:t>
            </a:r>
            <a:r>
              <a:rPr lang="en-US" b="1" i="1" dirty="0" err="1"/>
              <a:t>Hork</a:t>
            </a:r>
            <a:r>
              <a:rPr lang="en-US" b="1" i="1" dirty="0"/>
              <a:t> Times</a:t>
            </a:r>
            <a:r>
              <a:rPr lang="en-US" b="1" i="0" dirty="0"/>
              <a:t>, Aug 1, 2018.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https://</a:t>
            </a:r>
            <a:r>
              <a:rPr lang="en-US" b="1" dirty="0" err="1"/>
              <a:t>www.nytimes.com</a:t>
            </a:r>
            <a:r>
              <a:rPr lang="en-US" b="1" dirty="0"/>
              <a:t>/2018/08/01/us/politics/</a:t>
            </a:r>
            <a:r>
              <a:rPr lang="en-US" b="1" dirty="0" err="1"/>
              <a:t>zte-sanctions-lobbying.html?rref</a:t>
            </a:r>
            <a:r>
              <a:rPr lang="en-US" b="1" dirty="0"/>
              <a:t>=collection%2Fissuecollection%2Ftodays-new-york-times&amp;action=</a:t>
            </a:r>
            <a:r>
              <a:rPr lang="en-US" b="1" dirty="0" err="1"/>
              <a:t>click&amp;contentCollection</a:t>
            </a:r>
            <a:r>
              <a:rPr lang="en-US" b="1" dirty="0"/>
              <a:t>=</a:t>
            </a:r>
            <a:r>
              <a:rPr lang="en-US" b="1" dirty="0" err="1"/>
              <a:t>todayspaper&amp;region</a:t>
            </a:r>
            <a:r>
              <a:rPr lang="en-US" b="1" dirty="0"/>
              <a:t>=</a:t>
            </a:r>
            <a:r>
              <a:rPr lang="en-US" b="1" dirty="0" err="1"/>
              <a:t>rank&amp;module</a:t>
            </a:r>
            <a:r>
              <a:rPr lang="en-US" b="1" dirty="0"/>
              <a:t>=</a:t>
            </a:r>
            <a:r>
              <a:rPr lang="en-US" b="1" dirty="0" err="1"/>
              <a:t>package&amp;version</a:t>
            </a:r>
            <a:r>
              <a:rPr lang="en-US" b="1" dirty="0"/>
              <a:t>=</a:t>
            </a:r>
            <a:r>
              <a:rPr lang="en-US" b="1" dirty="0" err="1"/>
              <a:t>highlights&amp;contentPlacement</a:t>
            </a:r>
            <a:r>
              <a:rPr lang="en-US" b="1" dirty="0"/>
              <a:t>=5&amp;pgtype=collection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61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Swanson &amp; Vogel, “</a:t>
            </a:r>
            <a:r>
              <a:rPr lang="en-US" b="1" dirty="0"/>
              <a:t>Faced With Crippling Sanctions, ZTE Loaded Up on Lobbyists,” </a:t>
            </a:r>
            <a:r>
              <a:rPr lang="en-US" b="1" i="1" dirty="0"/>
              <a:t>New </a:t>
            </a:r>
            <a:r>
              <a:rPr lang="en-US" b="1" i="1" dirty="0" err="1"/>
              <a:t>Hork</a:t>
            </a:r>
            <a:r>
              <a:rPr lang="en-US" b="1" i="1" dirty="0"/>
              <a:t> Times</a:t>
            </a:r>
            <a:r>
              <a:rPr lang="en-US" b="1" i="0" dirty="0"/>
              <a:t>, Aug 1, 2018.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https://</a:t>
            </a:r>
            <a:r>
              <a:rPr lang="en-US" b="1" dirty="0" err="1"/>
              <a:t>www.nytimes.com</a:t>
            </a:r>
            <a:r>
              <a:rPr lang="en-US" b="1" dirty="0"/>
              <a:t>/2018/08/01/us/politics/</a:t>
            </a:r>
            <a:r>
              <a:rPr lang="en-US" b="1" dirty="0" err="1"/>
              <a:t>zte-sanctions-lobbying.html?rref</a:t>
            </a:r>
            <a:r>
              <a:rPr lang="en-US" b="1" dirty="0"/>
              <a:t>=collection%2Fissuecollection%2Ftodays-new-york-times&amp;action=</a:t>
            </a:r>
            <a:r>
              <a:rPr lang="en-US" b="1" dirty="0" err="1"/>
              <a:t>click&amp;contentCollection</a:t>
            </a:r>
            <a:r>
              <a:rPr lang="en-US" b="1" dirty="0"/>
              <a:t>=</a:t>
            </a:r>
            <a:r>
              <a:rPr lang="en-US" b="1" dirty="0" err="1"/>
              <a:t>todayspaper&amp;region</a:t>
            </a:r>
            <a:r>
              <a:rPr lang="en-US" b="1" dirty="0"/>
              <a:t>=</a:t>
            </a:r>
            <a:r>
              <a:rPr lang="en-US" b="1" dirty="0" err="1"/>
              <a:t>rank&amp;module</a:t>
            </a:r>
            <a:r>
              <a:rPr lang="en-US" b="1" dirty="0"/>
              <a:t>=</a:t>
            </a:r>
            <a:r>
              <a:rPr lang="en-US" b="1" dirty="0" err="1"/>
              <a:t>package&amp;version</a:t>
            </a:r>
            <a:r>
              <a:rPr lang="en-US" b="1" dirty="0"/>
              <a:t>=</a:t>
            </a:r>
            <a:r>
              <a:rPr lang="en-US" b="1" dirty="0" err="1"/>
              <a:t>highlights&amp;contentPlacement</a:t>
            </a:r>
            <a:r>
              <a:rPr lang="en-US" b="1" dirty="0"/>
              <a:t>=5&amp;pgtype=collection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11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14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5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44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3A1A-E773-3841-ADFC-BBF99E44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E7D6-0FCC-384A-B3CB-7FD4D2564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A549-A8EC-5E41-AE09-B359ABBC7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FEF9-6A94-4C4E-82BC-84DF130E0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FB22-C7E9-9E4B-8431-4E4E88AD0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4C07A-C2E5-4246-89C7-DDE8BF5A8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3AC2E-915D-0649-8D8C-D175FF52D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F8A2-9406-AB4D-8F2E-4C2286D01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BEF1-0CF0-D64B-8500-E8C28A92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F836-5028-4F40-B892-777B2D023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5C378-E859-C447-B1DC-01D44789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F9EC-3A0F-274E-9559-CA32AB3C4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587ACD-9E44-A142-A97F-0C26FC135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TradeWars/Charts/China_Bil_2019YOY_hist.pn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Class 1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3600" dirty="0"/>
              <a:t>The State of Play in International Trade and Trade Policy I:  </a:t>
            </a:r>
            <a:br>
              <a:rPr lang="en-US" sz="3600" dirty="0"/>
            </a:br>
            <a:r>
              <a:rPr lang="en-US" sz="3600" dirty="0"/>
              <a:t>Trade Wars</a:t>
            </a:r>
            <a:br>
              <a:rPr lang="en-US" sz="3600" dirty="0"/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by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Alan V. Deardorff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University of Michigan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2020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609600"/>
            <a:ext cx="6400800" cy="10668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109" charset="-128"/>
                <a:cs typeface="ＭＳ Ｐゴシック" pitchFamily="-109" charset="-128"/>
              </a:rPr>
              <a:t>PubPol/Econ 541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Intellectual Property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USTR (United States Trade Representative, Robert </a:t>
            </a:r>
            <a:r>
              <a:rPr lang="en-US" dirty="0" err="1"/>
              <a:t>Lighthizer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Initiated investigation of China’s IP practices</a:t>
            </a:r>
          </a:p>
          <a:p>
            <a:pPr lvl="1"/>
            <a:r>
              <a:rPr lang="en-US" dirty="0"/>
              <a:t>Under Section 301 of US trade law – Unfair trade practices</a:t>
            </a:r>
          </a:p>
          <a:p>
            <a:pPr lvl="1"/>
            <a:r>
              <a:rPr lang="en-US" dirty="0"/>
              <a:t>This is </a:t>
            </a:r>
            <a:r>
              <a:rPr lang="en-US" u="sng" dirty="0"/>
              <a:t>not</a:t>
            </a:r>
            <a:r>
              <a:rPr lang="en-US" dirty="0"/>
              <a:t> something permitted by the WTO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59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US-China Trade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March 22, 2018:  Report finds unfair trade practices</a:t>
            </a:r>
          </a:p>
          <a:p>
            <a:pPr lvl="1"/>
            <a:r>
              <a:rPr lang="en-US" dirty="0"/>
              <a:t>IP violations (see above)</a:t>
            </a:r>
          </a:p>
          <a:p>
            <a:pPr lvl="1"/>
            <a:r>
              <a:rPr lang="en-US" dirty="0"/>
              <a:t>Also subsidies to firms and state-owned enterprises (SOEs) to trade unfairly</a:t>
            </a:r>
          </a:p>
          <a:p>
            <a:r>
              <a:rPr lang="en-US" dirty="0"/>
              <a:t>Trump announces tariffs on up to $60 billion of China’s exports to US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36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US-China Trade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 and China levy tariffs on each other</a:t>
            </a:r>
          </a:p>
          <a:p>
            <a:pPr lvl="1"/>
            <a:r>
              <a:rPr lang="en-US" dirty="0"/>
              <a:t>Three times in 2018, twice in 2019</a:t>
            </a:r>
          </a:p>
          <a:p>
            <a:pPr lvl="2"/>
            <a:r>
              <a:rPr lang="en-US" dirty="0"/>
              <a:t>Trump either added new tariffs on China exports or raised them</a:t>
            </a:r>
          </a:p>
          <a:p>
            <a:pPr lvl="2"/>
            <a:r>
              <a:rPr lang="en-US" dirty="0"/>
              <a:t>Each time, China responded with tariff on US exports</a:t>
            </a:r>
          </a:p>
          <a:p>
            <a:pPr lvl="1"/>
            <a:r>
              <a:rPr lang="en-US" dirty="0"/>
              <a:t>Threat of more in December 2019 was suspended by “Phase One” US-China Trade Deal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78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A95E892-47B8-694B-8178-219A5F6900C3}"/>
              </a:ext>
            </a:extLst>
          </p:cNvPr>
          <p:cNvGraphicFramePr>
            <a:graphicFrameLocks noGrp="1"/>
          </p:cNvGraphicFramePr>
          <p:nvPr/>
        </p:nvGraphicFramePr>
        <p:xfrm>
          <a:off x="1219200" y="1600200"/>
          <a:ext cx="6039395" cy="3243045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94518">
                  <a:extLst>
                    <a:ext uri="{9D8B030D-6E8A-4147-A177-3AD203B41FA5}">
                      <a16:colId xmlns:a16="http://schemas.microsoft.com/office/drawing/2014/main" val="1358576283"/>
                    </a:ext>
                  </a:extLst>
                </a:gridCol>
                <a:gridCol w="1511077">
                  <a:extLst>
                    <a:ext uri="{9D8B030D-6E8A-4147-A177-3AD203B41FA5}">
                      <a16:colId xmlns:a16="http://schemas.microsoft.com/office/drawing/2014/main" val="218615769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52335872"/>
                    </a:ext>
                  </a:extLst>
                </a:gridCol>
                <a:gridCol w="943012">
                  <a:extLst>
                    <a:ext uri="{9D8B030D-6E8A-4147-A177-3AD203B41FA5}">
                      <a16:colId xmlns:a16="http://schemas.microsoft.com/office/drawing/2014/main" val="2883798269"/>
                    </a:ext>
                  </a:extLst>
                </a:gridCol>
                <a:gridCol w="1038188">
                  <a:extLst>
                    <a:ext uri="{9D8B030D-6E8A-4147-A177-3AD203B41FA5}">
                      <a16:colId xmlns:a16="http://schemas.microsoft.com/office/drawing/2014/main" val="3052942100"/>
                    </a:ext>
                  </a:extLst>
                </a:gridCol>
              </a:tblGrid>
              <a:tr h="6627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Stage</a:t>
                      </a:r>
                      <a:endParaRPr lang="en-US" sz="18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Date</a:t>
                      </a:r>
                      <a:endParaRPr lang="en-US" sz="1800" dirty="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Tariff</a:t>
                      </a:r>
                      <a:endParaRPr lang="en-US" sz="18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Tariff lines</a:t>
                      </a:r>
                      <a:endParaRPr lang="en-US" sz="18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Imports ($ bil)</a:t>
                      </a:r>
                      <a:endParaRPr lang="en-US" sz="18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5646791"/>
                  </a:ext>
                </a:extLst>
              </a:tr>
              <a:tr h="3313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7/6/18</a:t>
                      </a:r>
                      <a:endParaRPr lang="en-US" sz="18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25%</a:t>
                      </a:r>
                      <a:endParaRPr lang="en-US" sz="18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818</a:t>
                      </a:r>
                      <a:endParaRPr lang="en-US" sz="18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34</a:t>
                      </a:r>
                      <a:endParaRPr lang="en-US" sz="18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791697"/>
                  </a:ext>
                </a:extLst>
              </a:tr>
              <a:tr h="3313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8/23/18</a:t>
                      </a:r>
                      <a:endParaRPr lang="en-US" sz="18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25%</a:t>
                      </a:r>
                      <a:endParaRPr lang="en-US" sz="18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279</a:t>
                      </a:r>
                      <a:endParaRPr lang="en-US" sz="18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</a:t>
                      </a:r>
                      <a:endParaRPr lang="en-US" sz="18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4893525"/>
                  </a:ext>
                </a:extLst>
              </a:tr>
              <a:tr h="3313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9/24/18</a:t>
                      </a:r>
                      <a:endParaRPr lang="en-US" sz="18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10%</a:t>
                      </a:r>
                      <a:endParaRPr lang="en-US" sz="18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5,733</a:t>
                      </a:r>
                      <a:endParaRPr lang="en-US" sz="18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</a:t>
                      </a:r>
                      <a:endParaRPr lang="en-US" sz="18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1158952"/>
                  </a:ext>
                </a:extLst>
              </a:tr>
              <a:tr h="324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5/10/19</a:t>
                      </a:r>
                      <a:endParaRPr lang="en-US" sz="18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Raise to 25%</a:t>
                      </a:r>
                      <a:endParaRPr lang="en-US" sz="18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3459084"/>
                  </a:ext>
                </a:extLst>
              </a:tr>
              <a:tr h="3313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4A</a:t>
                      </a:r>
                      <a:endParaRPr lang="en-US" sz="18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9/1/19</a:t>
                      </a:r>
                      <a:endParaRPr lang="en-US" sz="18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15%</a:t>
                      </a:r>
                      <a:endParaRPr lang="en-US" sz="18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3,229</a:t>
                      </a:r>
                      <a:endParaRPr lang="en-US" sz="18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126</a:t>
                      </a:r>
                      <a:endParaRPr lang="en-US" sz="18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9637986"/>
                  </a:ext>
                </a:extLst>
              </a:tr>
              <a:tr h="6256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4B</a:t>
                      </a:r>
                      <a:endParaRPr lang="en-US" sz="18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12/15/19 (suspended)</a:t>
                      </a:r>
                      <a:endParaRPr lang="en-US" sz="1800" dirty="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15%</a:t>
                      </a:r>
                      <a:endParaRPr lang="en-US" sz="1800" dirty="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542</a:t>
                      </a:r>
                      <a:endParaRPr lang="en-US" sz="18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156</a:t>
                      </a:r>
                      <a:endParaRPr lang="en-US" sz="18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285885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4A</a:t>
                      </a:r>
                      <a:endParaRPr lang="en-US" sz="18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2/14/20</a:t>
                      </a:r>
                      <a:endParaRPr lang="en-US" sz="18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Lower to 7.5%</a:t>
                      </a:r>
                      <a:endParaRPr lang="en-US" sz="18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755688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4F19566F-C3B7-B042-96A8-27DFD5956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965169"/>
            <a:ext cx="395082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2" charset="0"/>
                <a:cs typeface="Times New Roman" pitchFamily="2" charset="0"/>
              </a:rPr>
              <a:t>Williams and Hammond,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2" charset="0"/>
                <a:cs typeface="Times New Roman" pitchFamily="2" charset="0"/>
              </a:rPr>
              <a:t>Table 3: Section 301 tariffs on China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000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36527C-999A-4846-813E-3AC838930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949" y="1566698"/>
            <a:ext cx="6396103" cy="38546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74138C-E740-DB4C-8B6D-8CD3A5A76440}"/>
              </a:ext>
            </a:extLst>
          </p:cNvPr>
          <p:cNvSpPr txBox="1"/>
          <p:nvPr/>
        </p:nvSpPr>
        <p:spPr>
          <a:xfrm>
            <a:off x="482108" y="5904337"/>
            <a:ext cx="55218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Source:  </a:t>
            </a:r>
            <a:r>
              <a:rPr lang="en-US" sz="1350" dirty="0" err="1"/>
              <a:t>Amiti</a:t>
            </a:r>
            <a:r>
              <a:rPr lang="en-US" sz="1350" dirty="0"/>
              <a:t>, et al. 2019. </a:t>
            </a:r>
          </a:p>
        </p:txBody>
      </p:sp>
    </p:spTree>
    <p:extLst>
      <p:ext uri="{BB962C8B-B14F-4D97-AF65-F5344CB8AC3E}">
        <p14:creationId xmlns:p14="http://schemas.microsoft.com/office/powerpoint/2010/main" val="2716835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US-China Trade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Phase One Deal</a:t>
            </a:r>
          </a:p>
          <a:p>
            <a:pPr lvl="1"/>
            <a:r>
              <a:rPr lang="en-US" dirty="0"/>
              <a:t>In anticipation, Trump called off December 2019 tariffs</a:t>
            </a:r>
          </a:p>
          <a:p>
            <a:pPr lvl="1"/>
            <a:r>
              <a:rPr lang="en-US" dirty="0"/>
              <a:t>Agreement signed January 15, 2020</a:t>
            </a:r>
          </a:p>
          <a:p>
            <a:r>
              <a:rPr lang="en-US" dirty="0"/>
              <a:t>Content of Deal:</a:t>
            </a:r>
          </a:p>
          <a:p>
            <a:pPr lvl="1"/>
            <a:r>
              <a:rPr lang="en-US" dirty="0"/>
              <a:t>China to buy $200 billion more US exports</a:t>
            </a:r>
          </a:p>
          <a:p>
            <a:pPr lvl="1"/>
            <a:r>
              <a:rPr lang="en-US" dirty="0"/>
              <a:t>US to reduce a few tariffs on China</a:t>
            </a:r>
          </a:p>
          <a:p>
            <a:pPr lvl="1"/>
            <a:r>
              <a:rPr lang="en-US" dirty="0"/>
              <a:t>Most tariffs by both remain in place, and China did not address subsidies and SOEs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27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US-China Trade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Phase One Deal as of today </a:t>
            </a:r>
          </a:p>
          <a:p>
            <a:pPr marL="914400" lvl="2" indent="0">
              <a:buNone/>
            </a:pPr>
            <a:r>
              <a:rPr lang="en-US" dirty="0"/>
              <a:t>	(Swanson and </a:t>
            </a:r>
            <a:r>
              <a:rPr lang="en-US" dirty="0" err="1"/>
              <a:t>Bradsher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Pandemic hit trade hard and slowed China’s imports</a:t>
            </a:r>
          </a:p>
          <a:p>
            <a:pPr lvl="1"/>
            <a:r>
              <a:rPr lang="en-US" dirty="0"/>
              <a:t>Otherwise, both sides seem happy with the progress</a:t>
            </a:r>
          </a:p>
          <a:p>
            <a:pPr lvl="1"/>
            <a:r>
              <a:rPr lang="en-US" dirty="0"/>
              <a:t>Trump:  “We’re doing very well on our trade deal but I feel differently about China than I’ve ever felt.”  </a:t>
            </a:r>
          </a:p>
          <a:p>
            <a:pPr lvl="1"/>
            <a:r>
              <a:rPr lang="en-US" dirty="0"/>
              <a:t>He has other complaints, as we’ll see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86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39630B-056A-F94D-AE7D-983FA9711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73" y="0"/>
            <a:ext cx="80092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4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Threats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Tariff on Cars</a:t>
            </a:r>
          </a:p>
          <a:p>
            <a:pPr lvl="1"/>
            <a:r>
              <a:rPr lang="en-US" dirty="0"/>
              <a:t>Based on national security</a:t>
            </a:r>
          </a:p>
          <a:p>
            <a:pPr lvl="1"/>
            <a:r>
              <a:rPr lang="en-US" dirty="0"/>
              <a:t>Still pending</a:t>
            </a:r>
          </a:p>
          <a:p>
            <a:r>
              <a:rPr lang="en-US" dirty="0"/>
              <a:t>Tariff on all goods from Mexico</a:t>
            </a:r>
          </a:p>
          <a:p>
            <a:pPr lvl="1"/>
            <a:r>
              <a:rPr lang="en-US" dirty="0"/>
              <a:t>Based on immigration</a:t>
            </a:r>
          </a:p>
          <a:p>
            <a:pPr lvl="1"/>
            <a:r>
              <a:rPr lang="en-US" dirty="0"/>
              <a:t>Planned, then cancelled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51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Class 0:  Introduction &amp; Overview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19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1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319418-B26F-9042-A495-C83CE386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3C1C6-CCD4-D849-8B28-9DF32CB26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26B8EB-E6CF-E14D-87FA-BFD5F39DC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62000"/>
            <a:ext cx="8191977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36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what extent did China always retaliate at the same level as the US had hit them?</a:t>
            </a:r>
          </a:p>
          <a:p>
            <a:r>
              <a:rPr lang="en-US" dirty="0"/>
              <a:t>Who are mentioned in the headlines as benefiting from the trade war?</a:t>
            </a:r>
          </a:p>
          <a:p>
            <a:r>
              <a:rPr lang="en-US" dirty="0"/>
              <a:t>Is China on track to increase imports by the amount promised?</a:t>
            </a:r>
          </a:p>
          <a:p>
            <a:r>
              <a:rPr lang="en-US" dirty="0"/>
              <a:t>Is China doing anything to improve its behavior on intellectual property?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72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Digital 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Issue:</a:t>
            </a:r>
          </a:p>
          <a:p>
            <a:pPr lvl="1"/>
            <a:r>
              <a:rPr lang="en-US" dirty="0"/>
              <a:t>The international norms for taxing firms are based on firms’ physical locations</a:t>
            </a:r>
          </a:p>
          <a:p>
            <a:pPr lvl="1"/>
            <a:r>
              <a:rPr lang="en-US" dirty="0"/>
              <a:t>As a result, firms that operate over the internet avoid taxation in countries where they lack physical presence</a:t>
            </a:r>
          </a:p>
          <a:p>
            <a:pPr lvl="1"/>
            <a:r>
              <a:rPr lang="en-US" dirty="0"/>
              <a:t>This issue has been of concern for years, but discussions of fixing it have not succeeded</a:t>
            </a:r>
          </a:p>
          <a:p>
            <a:pPr lvl="1"/>
            <a:r>
              <a:rPr lang="en-US" dirty="0"/>
              <a:t>The US resists any change, since it is almost entirely US companies that benefit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27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Digital 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Negotiations</a:t>
            </a:r>
          </a:p>
          <a:p>
            <a:pPr lvl="1"/>
            <a:r>
              <a:rPr lang="en-US" dirty="0"/>
              <a:t>Discussions have been underway in the OECD to devise a new global tax framework</a:t>
            </a:r>
          </a:p>
          <a:p>
            <a:pPr lvl="1"/>
            <a:r>
              <a:rPr lang="en-US" dirty="0"/>
              <a:t>France in 2019 enacted a Digital Services Tax (DST), not waiting for a new framework</a:t>
            </a:r>
          </a:p>
          <a:p>
            <a:pPr lvl="1"/>
            <a:r>
              <a:rPr lang="en-US" dirty="0"/>
              <a:t>The US threatened retaliation, and in January, both paused, awaiting results from the OECD</a:t>
            </a:r>
          </a:p>
          <a:p>
            <a:pPr lvl="1"/>
            <a:r>
              <a:rPr lang="en-US" dirty="0"/>
              <a:t>But in June, the US pulled out of the OECD talks, saying they had reached an “impasse”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06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Digital 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France now says its DST will go into effect at the end of 2020</a:t>
            </a:r>
          </a:p>
          <a:p>
            <a:pPr lvl="1"/>
            <a:r>
              <a:rPr lang="en-US" dirty="0"/>
              <a:t>The DST is a 3% tax on revenues earned by providing goods or services to French users over the internet.</a:t>
            </a:r>
          </a:p>
          <a:p>
            <a:pPr lvl="1"/>
            <a:r>
              <a:rPr lang="en-US" dirty="0"/>
              <a:t>While it applies to companies from all countries, the most affected will be from the US:  Facebook, Google, and Amazon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52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Digital 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Trump’s response</a:t>
            </a:r>
          </a:p>
          <a:p>
            <a:pPr lvl="1"/>
            <a:r>
              <a:rPr lang="en-US" dirty="0"/>
              <a:t>On July 10 he announced new 25% tariffs on $1.3 billion of French goods</a:t>
            </a:r>
          </a:p>
          <a:p>
            <a:pPr lvl="2"/>
            <a:r>
              <a:rPr lang="en-US" dirty="0"/>
              <a:t>They will be delayed until January 2021</a:t>
            </a:r>
          </a:p>
          <a:p>
            <a:r>
              <a:rPr lang="en-US" dirty="0"/>
              <a:t>Now other countries are considering a tax like that of France. </a:t>
            </a:r>
          </a:p>
          <a:p>
            <a:pPr lvl="1"/>
            <a:r>
              <a:rPr lang="en-US" dirty="0"/>
              <a:t>Italy, Spain, Austria, UK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01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Targeting Chinese Companies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Trump has used national security as the grounds for a series of actions against Chinese companies</a:t>
            </a:r>
          </a:p>
          <a:p>
            <a:pPr lvl="1"/>
            <a:r>
              <a:rPr lang="en-US" dirty="0"/>
              <a:t>ZTE</a:t>
            </a:r>
          </a:p>
          <a:p>
            <a:pPr lvl="1"/>
            <a:r>
              <a:rPr lang="en-US" dirty="0"/>
              <a:t>Huawei</a:t>
            </a:r>
          </a:p>
          <a:p>
            <a:pPr lvl="1"/>
            <a:r>
              <a:rPr lang="en-US" dirty="0" err="1"/>
              <a:t>TikTok</a:t>
            </a:r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851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Targeting Chinese Companies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ZTE</a:t>
            </a:r>
          </a:p>
          <a:p>
            <a:pPr lvl="1"/>
            <a:r>
              <a:rPr lang="en-US" dirty="0"/>
              <a:t>In 2018 Trump banned US firms from selling products to ZTE, </a:t>
            </a:r>
          </a:p>
          <a:p>
            <a:pPr lvl="2"/>
            <a:r>
              <a:rPr lang="en-US" dirty="0"/>
              <a:t>a major Chinese maker of telecoms equipment, </a:t>
            </a:r>
          </a:p>
          <a:p>
            <a:pPr lvl="2"/>
            <a:r>
              <a:rPr lang="en-US" dirty="0"/>
              <a:t>concerned that it would let Beijing spy on the US</a:t>
            </a:r>
          </a:p>
          <a:p>
            <a:pPr lvl="1"/>
            <a:r>
              <a:rPr lang="en-US" dirty="0"/>
              <a:t>After several months and reversals of the policy, ZTE was allowed to continue.</a:t>
            </a:r>
          </a:p>
          <a:p>
            <a:pPr lvl="2"/>
            <a:r>
              <a:rPr lang="en-US" dirty="0"/>
              <a:t>Trump used it as bargaining chip with President Xi</a:t>
            </a:r>
          </a:p>
          <a:p>
            <a:pPr lvl="2"/>
            <a:r>
              <a:rPr lang="en-US" dirty="0"/>
              <a:t>ZTE “loaded up on lobbyists”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91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Targeting Chinese Companies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Huawei</a:t>
            </a:r>
          </a:p>
          <a:p>
            <a:pPr lvl="1"/>
            <a:r>
              <a:rPr lang="en-US" dirty="0"/>
              <a:t>The world’s leading maker of 5G telecoms equipment, among many other things</a:t>
            </a:r>
          </a:p>
          <a:p>
            <a:pPr lvl="1"/>
            <a:r>
              <a:rPr lang="en-US" dirty="0"/>
              <a:t>US worried that, though a private company, the Chinese government could use it to spy</a:t>
            </a:r>
          </a:p>
          <a:p>
            <a:pPr lvl="1"/>
            <a:r>
              <a:rPr lang="en-US" dirty="0"/>
              <a:t>2012: US firms were encouraged not to buy from Huawei</a:t>
            </a:r>
          </a:p>
          <a:p>
            <a:pPr lvl="1"/>
            <a:r>
              <a:rPr lang="en-US" dirty="0"/>
              <a:t>2018: US asked allies not to buy from Huawei, but few complied (New Zealand, UK)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95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Targeting Chinese Companies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Huawei (cont.)</a:t>
            </a:r>
          </a:p>
          <a:p>
            <a:pPr lvl="1"/>
            <a:r>
              <a:rPr lang="en-US" dirty="0"/>
              <a:t>December 2018:  Canada arrested Huawei CFO to extradite to US for violating US sanctions on Iran</a:t>
            </a:r>
          </a:p>
          <a:p>
            <a:pPr lvl="1"/>
            <a:r>
              <a:rPr lang="en-US" dirty="0"/>
              <a:t>May 2019:  US firms were banned from selling chips made in US to Huawei</a:t>
            </a:r>
          </a:p>
          <a:p>
            <a:pPr lvl="1"/>
            <a:r>
              <a:rPr lang="en-US" dirty="0"/>
              <a:t>Aug 17, 2020: US “prohibits anyone from selling any chips to Huawei, custom or not, if these were produced with American technology” (</a:t>
            </a:r>
            <a:r>
              <a:rPr lang="en-US" i="1" dirty="0"/>
              <a:t>Economist</a:t>
            </a:r>
            <a:r>
              <a:rPr lang="en-US" dirty="0"/>
              <a:t>) 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7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Targeting Chinese Companies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TikTok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 very popular video app owned by the Chinese company </a:t>
            </a:r>
            <a:r>
              <a:rPr lang="en-US" dirty="0" err="1"/>
              <a:t>ByteDance</a:t>
            </a:r>
            <a:r>
              <a:rPr lang="en-US" dirty="0"/>
              <a:t>, is said by Trump to threaten national security</a:t>
            </a:r>
          </a:p>
          <a:p>
            <a:pPr lvl="2"/>
            <a:r>
              <a:rPr lang="en-US" dirty="0"/>
              <a:t>By making data on its users available to the Chinese government</a:t>
            </a:r>
          </a:p>
          <a:p>
            <a:pPr lvl="1"/>
            <a:r>
              <a:rPr lang="en-US" dirty="0"/>
              <a:t>First threatening to ban it in the US, he now is encouraging its acquisition by a US company</a:t>
            </a:r>
          </a:p>
          <a:p>
            <a:pPr lvl="2"/>
            <a:r>
              <a:rPr lang="en-US" dirty="0"/>
              <a:t>Candidates are Microsoft, Oracle, and Walmart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73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Wars, 2018-2020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Outline</a:t>
            </a:r>
          </a:p>
          <a:p>
            <a:pPr lvl="1"/>
            <a:r>
              <a:rPr lang="en-US" sz="2400" dirty="0"/>
              <a:t>Battles in the Trade Wars</a:t>
            </a:r>
          </a:p>
          <a:p>
            <a:pPr lvl="2"/>
            <a:r>
              <a:rPr lang="en-US" sz="2000" dirty="0"/>
              <a:t>Washing Machines &amp; Solar Panels</a:t>
            </a:r>
          </a:p>
          <a:p>
            <a:pPr lvl="2"/>
            <a:r>
              <a:rPr lang="en-US" sz="2000" dirty="0"/>
              <a:t>Steel &amp; Aluminum</a:t>
            </a:r>
          </a:p>
          <a:p>
            <a:pPr lvl="2"/>
            <a:r>
              <a:rPr lang="en-US" sz="2000" dirty="0"/>
              <a:t>Intellectual Property</a:t>
            </a:r>
          </a:p>
          <a:p>
            <a:pPr lvl="2"/>
            <a:r>
              <a:rPr lang="en-US" sz="2000" dirty="0"/>
              <a:t>US-China Trade War</a:t>
            </a:r>
          </a:p>
          <a:p>
            <a:pPr lvl="2"/>
            <a:r>
              <a:rPr lang="en-US" sz="2000" dirty="0"/>
              <a:t>Cars</a:t>
            </a:r>
          </a:p>
          <a:p>
            <a:pPr lvl="2"/>
            <a:r>
              <a:rPr lang="en-US" sz="2000" dirty="0"/>
              <a:t>Mexico migration</a:t>
            </a:r>
          </a:p>
          <a:p>
            <a:pPr lvl="2"/>
            <a:r>
              <a:rPr lang="en-US" sz="2000" dirty="0"/>
              <a:t>Digital Tax</a:t>
            </a:r>
          </a:p>
          <a:p>
            <a:pPr lvl="2"/>
            <a:r>
              <a:rPr lang="en-US" sz="2000" dirty="0"/>
              <a:t>Targeting Companies</a:t>
            </a:r>
          </a:p>
          <a:p>
            <a:pPr lvl="1"/>
            <a:r>
              <a:rPr lang="en-US" sz="2400" dirty="0"/>
              <a:t>Effects of the Trade Wars</a:t>
            </a:r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16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Targeting Chinese Companies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WeChat </a:t>
            </a:r>
          </a:p>
          <a:p>
            <a:pPr lvl="1"/>
            <a:r>
              <a:rPr lang="en-US" dirty="0"/>
              <a:t>A messaging app owned by TenCent</a:t>
            </a:r>
          </a:p>
          <a:p>
            <a:pPr lvl="1"/>
            <a:r>
              <a:rPr lang="en-US" dirty="0"/>
              <a:t>Subject to concerns and similar to </a:t>
            </a:r>
            <a:r>
              <a:rPr lang="en-US" dirty="0" err="1"/>
              <a:t>TikTok</a:t>
            </a:r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926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Class 0:  Introduction &amp; Overview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31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037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could China respond to the US actions against Huawei?  Is it doing anything?</a:t>
            </a:r>
          </a:p>
          <a:p>
            <a:r>
              <a:rPr lang="en-US" dirty="0"/>
              <a:t>Do the US actions against Huawei prevent all US companies from supplying Huawei?</a:t>
            </a:r>
          </a:p>
          <a:p>
            <a:r>
              <a:rPr lang="en-US" dirty="0"/>
              <a:t>Do the US actions against ZTE, Huawei, and </a:t>
            </a:r>
            <a:r>
              <a:rPr lang="en-US" dirty="0" err="1"/>
              <a:t>TikTok</a:t>
            </a:r>
            <a:r>
              <a:rPr lang="en-US" dirty="0"/>
              <a:t> help or hurt US consumers and US companies?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692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Effects of the Trade Wars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Sectors that are hit</a:t>
            </a:r>
          </a:p>
          <a:p>
            <a:r>
              <a:rPr lang="en-US" dirty="0"/>
              <a:t>On trade with China</a:t>
            </a:r>
          </a:p>
          <a:p>
            <a:r>
              <a:rPr lang="en-US" dirty="0"/>
              <a:t>On the US trade balance</a:t>
            </a:r>
          </a:p>
          <a:p>
            <a:r>
              <a:rPr lang="en-US" dirty="0"/>
              <a:t>Stock markets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000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84E0B2-147B-1349-ABED-3C4D9B771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0" y="38100"/>
            <a:ext cx="82169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122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8803F6-6E6E-DB4A-B7F8-8E3B96DA8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73" y="0"/>
            <a:ext cx="80092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816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8C99A79-14B6-AA4F-B8DB-EA6AB0F02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US Trade with China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F979E94A-DEBE-4F49-8785-091AEDA600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762000" y="1219200"/>
            <a:ext cx="7540116" cy="5029198"/>
          </a:xfrm>
        </p:spPr>
      </p:pic>
    </p:spTree>
    <p:extLst>
      <p:ext uri="{BB962C8B-B14F-4D97-AF65-F5344CB8AC3E}">
        <p14:creationId xmlns:p14="http://schemas.microsoft.com/office/powerpoint/2010/main" val="10144512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A4216C-14E8-5742-8A9B-588082E8A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0" y="101600"/>
            <a:ext cx="8216900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56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Washing Machines </a:t>
            </a:r>
            <a:br>
              <a:rPr lang="en-US" dirty="0"/>
            </a:br>
            <a:r>
              <a:rPr lang="en-US" dirty="0"/>
              <a:t>&amp; Solar Panels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Safeguards Protection</a:t>
            </a:r>
          </a:p>
          <a:p>
            <a:pPr lvl="1"/>
            <a:r>
              <a:rPr lang="en-US" dirty="0"/>
              <a:t>Section 201 of US trade law</a:t>
            </a:r>
          </a:p>
          <a:p>
            <a:pPr lvl="1"/>
            <a:r>
              <a:rPr lang="en-US" dirty="0"/>
              <a:t>Tariffs when surge of imports causes injury</a:t>
            </a:r>
          </a:p>
          <a:p>
            <a:pPr lvl="1"/>
            <a:r>
              <a:rPr lang="en-US" dirty="0"/>
              <a:t>Legal in WTO</a:t>
            </a:r>
          </a:p>
          <a:p>
            <a:r>
              <a:rPr lang="en-US" dirty="0"/>
              <a:t>US action</a:t>
            </a:r>
          </a:p>
          <a:p>
            <a:pPr lvl="1"/>
            <a:r>
              <a:rPr lang="en-US" dirty="0"/>
              <a:t>USITC recommended Oct 31, 2017</a:t>
            </a:r>
          </a:p>
          <a:p>
            <a:pPr lvl="1"/>
            <a:r>
              <a:rPr lang="en-US" dirty="0"/>
              <a:t>Trump levied tariffs January 2018</a:t>
            </a:r>
          </a:p>
          <a:p>
            <a:pPr lvl="1"/>
            <a:r>
              <a:rPr lang="en-US" dirty="0"/>
              <a:t>Korea and China filed complaints at WTO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7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Steel &amp; Aluminum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National Security</a:t>
            </a:r>
          </a:p>
          <a:p>
            <a:pPr lvl="1"/>
            <a:r>
              <a:rPr lang="en-US" dirty="0"/>
              <a:t>Section 232 of US trade law</a:t>
            </a:r>
          </a:p>
          <a:p>
            <a:pPr lvl="1"/>
            <a:r>
              <a:rPr lang="en-US" dirty="0"/>
              <a:t>Tariffs on imports that “threaten national security”</a:t>
            </a:r>
          </a:p>
          <a:p>
            <a:pPr lvl="1"/>
            <a:r>
              <a:rPr lang="en-US" dirty="0"/>
              <a:t>“National security” is not defined</a:t>
            </a:r>
          </a:p>
          <a:p>
            <a:pPr lvl="1"/>
            <a:r>
              <a:rPr lang="en-US" dirty="0"/>
              <a:t>Legality in WTO is unclear</a:t>
            </a:r>
          </a:p>
          <a:p>
            <a:r>
              <a:rPr lang="en-US" dirty="0"/>
              <a:t>Feb 16, 2018:  Commerce finds security threat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6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Steel &amp; Aluminum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National Security</a:t>
            </a:r>
          </a:p>
          <a:p>
            <a:pPr lvl="1"/>
            <a:r>
              <a:rPr lang="en-US" dirty="0"/>
              <a:t>Mar 1:  Trump levies tariffs</a:t>
            </a:r>
          </a:p>
          <a:p>
            <a:pPr lvl="2"/>
            <a:r>
              <a:rPr lang="en-US" dirty="0"/>
              <a:t>25% on steel</a:t>
            </a:r>
          </a:p>
          <a:p>
            <a:pPr lvl="2"/>
            <a:r>
              <a:rPr lang="en-US" dirty="0"/>
              <a:t>10% on aluminum</a:t>
            </a:r>
          </a:p>
          <a:p>
            <a:pPr lvl="2"/>
            <a:r>
              <a:rPr lang="en-US" dirty="0"/>
              <a:t>Against all countries</a:t>
            </a:r>
          </a:p>
          <a:p>
            <a:pPr lvl="3"/>
            <a:r>
              <a:rPr lang="en-US" dirty="0"/>
              <a:t>Several removed shortly thereafter</a:t>
            </a:r>
          </a:p>
          <a:p>
            <a:pPr lvl="3"/>
            <a:r>
              <a:rPr lang="en-US" dirty="0"/>
              <a:t>Remained in place on EU, China, Canada, Mexico, and others</a:t>
            </a:r>
          </a:p>
          <a:p>
            <a:pPr lvl="2"/>
            <a:r>
              <a:rPr lang="en-US" dirty="0"/>
              <a:t>Retaliation by all</a:t>
            </a:r>
          </a:p>
          <a:p>
            <a:pPr lvl="2"/>
            <a:r>
              <a:rPr lang="en-US" dirty="0"/>
              <a:t>(Tariffs on Canada &amp; Mexico later removed, then reinstated on Canadian aluminum Aug 6, 2020)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84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Class 0:  Introduction &amp; Overview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7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64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US constitution reserves to Congress the right to levy tariffs.  Why, then, was Trump able to do it?</a:t>
            </a:r>
          </a:p>
          <a:p>
            <a:r>
              <a:rPr lang="en-US" dirty="0"/>
              <a:t>Trump’s right to levy tariffs on steel was challenged.  On what basis?</a:t>
            </a:r>
          </a:p>
          <a:p>
            <a:r>
              <a:rPr lang="en-US" dirty="0"/>
              <a:t>Is there any likelihood that Section 232 will be changed by Congress to make such actions less likely?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87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Intellectual Property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Intellectual property</a:t>
            </a:r>
          </a:p>
          <a:p>
            <a:pPr lvl="1"/>
            <a:r>
              <a:rPr lang="en-US" dirty="0"/>
              <a:t>Usually includes patents, trademarks, copyrights, and trade secrets</a:t>
            </a:r>
          </a:p>
          <a:p>
            <a:pPr lvl="1"/>
            <a:r>
              <a:rPr lang="en-US" dirty="0"/>
              <a:t>US (and others) claim that China</a:t>
            </a:r>
          </a:p>
          <a:p>
            <a:pPr lvl="2"/>
            <a:r>
              <a:rPr lang="en-US" dirty="0"/>
              <a:t>Steals technology secrets</a:t>
            </a:r>
          </a:p>
          <a:p>
            <a:pPr lvl="2"/>
            <a:r>
              <a:rPr lang="en-US" dirty="0"/>
              <a:t>Forces investors to turn over technologies in joint ventures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1839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76732</TotalTime>
  <Words>2095</Words>
  <Application>Microsoft Macintosh PowerPoint</Application>
  <PresentationFormat>On-screen Show (4:3)</PresentationFormat>
  <Paragraphs>308</Paragraphs>
  <Slides>37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ＭＳ Ｐゴシック</vt:lpstr>
      <vt:lpstr>Arial</vt:lpstr>
      <vt:lpstr>Times New Roman</vt:lpstr>
      <vt:lpstr>Default Design</vt:lpstr>
      <vt:lpstr>Class 1  The State of Play in International Trade and Trade Policy I:   Trade Wars  by Alan V. Deardorff University of Michigan 2020</vt:lpstr>
      <vt:lpstr>PowerPoint Presentation</vt:lpstr>
      <vt:lpstr>Trade Wars, 2018-2020</vt:lpstr>
      <vt:lpstr>Washing Machines  &amp; Solar Panels</vt:lpstr>
      <vt:lpstr>Steel &amp; Aluminum</vt:lpstr>
      <vt:lpstr>Steel &amp; Aluminum</vt:lpstr>
      <vt:lpstr>Pause for Discussion</vt:lpstr>
      <vt:lpstr>Questions</vt:lpstr>
      <vt:lpstr>Intellectual Property</vt:lpstr>
      <vt:lpstr>Intellectual Property</vt:lpstr>
      <vt:lpstr>US-China Trade War</vt:lpstr>
      <vt:lpstr>US-China Trade War</vt:lpstr>
      <vt:lpstr>PowerPoint Presentation</vt:lpstr>
      <vt:lpstr>PowerPoint Presentation</vt:lpstr>
      <vt:lpstr>US-China Trade War</vt:lpstr>
      <vt:lpstr>US-China Trade War</vt:lpstr>
      <vt:lpstr>PowerPoint Presentation</vt:lpstr>
      <vt:lpstr>Threats</vt:lpstr>
      <vt:lpstr>Pause for Discussion</vt:lpstr>
      <vt:lpstr>Questions</vt:lpstr>
      <vt:lpstr>Digital Tax</vt:lpstr>
      <vt:lpstr>Digital Tax</vt:lpstr>
      <vt:lpstr>Digital Tax</vt:lpstr>
      <vt:lpstr>Digital Tax</vt:lpstr>
      <vt:lpstr>Targeting Chinese Companies</vt:lpstr>
      <vt:lpstr>Targeting Chinese Companies</vt:lpstr>
      <vt:lpstr>Targeting Chinese Companies</vt:lpstr>
      <vt:lpstr>Targeting Chinese Companies</vt:lpstr>
      <vt:lpstr>Targeting Chinese Companies</vt:lpstr>
      <vt:lpstr>Targeting Chinese Companies</vt:lpstr>
      <vt:lpstr>Pause for Discussion</vt:lpstr>
      <vt:lpstr>Questions</vt:lpstr>
      <vt:lpstr>Effects of the Trade Wars</vt:lpstr>
      <vt:lpstr>PowerPoint Presentation</vt:lpstr>
      <vt:lpstr>PowerPoint Presentation</vt:lpstr>
      <vt:lpstr>US Trade with China</vt:lpstr>
      <vt:lpstr>PowerPoint Presentation</vt:lpstr>
    </vt:vector>
  </TitlesOfParts>
  <Company>University of Michigan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Microsoft Office User</cp:lastModifiedBy>
  <cp:revision>167</cp:revision>
  <cp:lastPrinted>2020-08-12T19:42:56Z</cp:lastPrinted>
  <dcterms:created xsi:type="dcterms:W3CDTF">2011-01-03T19:29:08Z</dcterms:created>
  <dcterms:modified xsi:type="dcterms:W3CDTF">2020-09-03T15:20:49Z</dcterms:modified>
</cp:coreProperties>
</file>